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1" r:id="rId1"/>
  </p:sldMasterIdLst>
  <p:notesMasterIdLst>
    <p:notesMasterId r:id="rId13"/>
  </p:notesMasterIdLst>
  <p:handoutMasterIdLst>
    <p:handoutMasterId r:id="rId14"/>
  </p:handoutMasterIdLst>
  <p:sldIdLst>
    <p:sldId id="442" r:id="rId2"/>
    <p:sldId id="447" r:id="rId3"/>
    <p:sldId id="451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50" r:id="rId12"/>
  </p:sldIdLst>
  <p:sldSz cx="9144000" cy="6858000" type="screen4x3"/>
  <p:notesSz cx="6797675" cy="9928225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hor" initials="A" lastIdx="0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571"/>
    <a:srgbClr val="2D4581"/>
    <a:srgbClr val="00246C"/>
    <a:srgbClr val="003399"/>
    <a:srgbClr val="080C16"/>
    <a:srgbClr val="FFFFFF"/>
    <a:srgbClr val="FECA90"/>
    <a:srgbClr val="FEB86A"/>
    <a:srgbClr val="FE8602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F1A9F-83CE-4A72-BB02-97F9C55801E1}" type="datetimeFigureOut">
              <a:rPr lang="sk-SK" smtClean="0"/>
              <a:t>24.6.2014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74A34-E127-4ADA-A3B8-B856C6859F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137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E189B1AA-5B19-403F-839D-29591C2518C4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5590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1AA-5B19-403F-839D-29591C2518C4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5282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1AA-5B19-403F-839D-29591C2518C4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951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1AA-5B19-403F-839D-29591C2518C4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130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1AA-5B19-403F-839D-29591C2518C4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492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1AA-5B19-403F-839D-29591C2518C4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40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1AA-5B19-403F-839D-29591C2518C4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181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1AA-5B19-403F-839D-29591C2518C4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496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1AA-5B19-403F-839D-29591C2518C4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2593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1AA-5B19-403F-839D-29591C2518C4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6431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1AA-5B19-403F-839D-29591C2518C4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1557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1AA-5B19-403F-839D-29591C2518C4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002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5" name="Picture 3" descr="bildstreifen"/>
          <p:cNvPicPr>
            <a:picLocks noChangeAspect="1" noChangeArrowheads="1"/>
          </p:cNvPicPr>
          <p:nvPr/>
        </p:nvPicPr>
        <p:blipFill>
          <a:blip r:embed="rId2" cstate="print"/>
          <a:srcRect t="64420" b="20598"/>
          <a:stretch>
            <a:fillRect/>
          </a:stretch>
        </p:blipFill>
        <p:spPr bwMode="auto">
          <a:xfrm>
            <a:off x="0" y="3106738"/>
            <a:ext cx="91440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143000" y="3657600"/>
            <a:ext cx="7772400" cy="1046163"/>
          </a:xfrm>
          <a:prstGeom prst="rect">
            <a:avLst/>
          </a:prstGeom>
          <a:solidFill>
            <a:srgbClr val="22345E"/>
          </a:solidFill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r>
              <a:rPr lang="sk-SK" smtClean="0"/>
              <a:t>Upravte štýly predlohy textu</a:t>
            </a: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4697413"/>
            <a:ext cx="7772400" cy="512762"/>
          </a:xfrm>
          <a:solidFill>
            <a:srgbClr val="22345E"/>
          </a:solidFill>
        </p:spPr>
        <p:txBody>
          <a:bodyPr tIns="46038" bIns="46038">
            <a:spAutoFit/>
          </a:bodyPr>
          <a:lstStyle>
            <a:lvl1pPr marL="0" indent="0" algn="r">
              <a:buFontTx/>
              <a:buNone/>
              <a:tabLst>
                <a:tab pos="101600" algn="l"/>
              </a:tabLst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 predlohy podnadpisov</a:t>
            </a:r>
            <a:endParaRPr lang="de-DE" dirty="0"/>
          </a:p>
        </p:txBody>
      </p:sp>
      <p:pic>
        <p:nvPicPr>
          <p:cNvPr id="2" name="Picture 2" descr="D:\praca\OPIS\logo_MVSR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45" y="154218"/>
            <a:ext cx="3080099" cy="294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42EC7-979E-4BA4-A584-760DFC4005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38750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387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42EC7-979E-4BA4-A584-760DFC4005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42EC7-979E-4BA4-A584-760DFC4005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42EC7-979E-4BA4-A584-760DFC4005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73213"/>
            <a:ext cx="3495675" cy="394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9263" y="1573213"/>
            <a:ext cx="3495675" cy="394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42EC7-979E-4BA4-A584-760DFC4005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42EC7-979E-4BA4-A584-760DFC4005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42EC7-979E-4BA4-A584-760DFC4005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42EC7-979E-4BA4-A584-760DFC4005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42EC7-979E-4BA4-A584-760DFC4005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42EC7-979E-4BA4-A584-760DFC4005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ffi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627813"/>
            <a:ext cx="9144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33985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573213"/>
            <a:ext cx="71437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108000" rIns="92075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Mastertextformat bearbeiten</a:t>
            </a:r>
          </a:p>
          <a:p>
            <a:pPr lvl="1"/>
            <a:r>
              <a:rPr lang="sk-SK" smtClean="0"/>
              <a:t>Zweite Ebene</a:t>
            </a:r>
          </a:p>
          <a:p>
            <a:pPr lvl="2"/>
            <a:r>
              <a:rPr lang="sk-SK" smtClean="0"/>
              <a:t>Dritte Ebene</a:t>
            </a:r>
          </a:p>
          <a:p>
            <a:pPr lvl="3"/>
            <a:r>
              <a:rPr lang="sk-SK" smtClean="0"/>
              <a:t>Vierte Ebene</a:t>
            </a:r>
          </a:p>
          <a:p>
            <a:pPr lvl="4"/>
            <a:r>
              <a:rPr lang="sk-SK" smtClean="0"/>
              <a:t>Fünfte Ebene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441325"/>
            <a:ext cx="9144000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030" name="Picture 6" descr="bildstreifen"/>
          <p:cNvPicPr>
            <a:picLocks noChangeAspect="1" noChangeArrowheads="1"/>
          </p:cNvPicPr>
          <p:nvPr/>
        </p:nvPicPr>
        <p:blipFill>
          <a:blip r:embed="rId14" cstate="print"/>
          <a:srcRect t="65930" b="31108"/>
          <a:stretch>
            <a:fillRect/>
          </a:stretch>
        </p:blipFill>
        <p:spPr bwMode="auto">
          <a:xfrm>
            <a:off x="0" y="873125"/>
            <a:ext cx="914400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554788"/>
            <a:ext cx="9144000" cy="2270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200" b="0">
                <a:solidFill>
                  <a:schemeClr val="tx1"/>
                </a:solidFill>
              </a:rPr>
              <a:t>	  Ministry of Interior of the Slovak Republic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9338" y="6546850"/>
            <a:ext cx="169862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100"/>
            </a:lvl1pPr>
          </a:lstStyle>
          <a:p>
            <a:fld id="{9DD42EC7-979E-4BA4-A584-760DFC40057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116013" y="476250"/>
            <a:ext cx="7772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0" rIns="92075" bIns="0" anchor="ctr"/>
          <a:lstStyle/>
          <a:p>
            <a:r>
              <a:rPr lang="sk-SK" sz="2000"/>
              <a:t>Ministerstvo vnútra Slovenskej republiky </a:t>
            </a:r>
            <a:endParaRPr lang="en-US" sz="2000"/>
          </a:p>
        </p:txBody>
      </p:sp>
      <p:pic>
        <p:nvPicPr>
          <p:cNvPr id="11" name="Picture 2" descr="D:\praca\OPIS\logo_MVSR.t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5072"/>
            <a:ext cx="936501" cy="89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666750" indent="-1905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800">
          <a:solidFill>
            <a:srgbClr val="000000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1600">
          <a:solidFill>
            <a:srgbClr val="000000"/>
          </a:solidFill>
          <a:latin typeface="+mn-lt"/>
        </a:defRPr>
      </a:lvl3pPr>
      <a:lvl4pPr marL="150495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1400">
          <a:solidFill>
            <a:srgbClr val="000000"/>
          </a:solidFill>
          <a:latin typeface="+mn-lt"/>
        </a:defRPr>
      </a:lvl4pPr>
      <a:lvl5pPr marL="192405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1200">
          <a:solidFill>
            <a:srgbClr val="000000"/>
          </a:solidFill>
          <a:latin typeface="+mn-lt"/>
        </a:defRPr>
      </a:lvl5pPr>
      <a:lvl6pPr marL="238125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1200">
          <a:solidFill>
            <a:srgbClr val="000000"/>
          </a:solidFill>
          <a:latin typeface="+mn-lt"/>
        </a:defRPr>
      </a:lvl6pPr>
      <a:lvl7pPr marL="283845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1200">
          <a:solidFill>
            <a:srgbClr val="000000"/>
          </a:solidFill>
          <a:latin typeface="+mn-lt"/>
        </a:defRPr>
      </a:lvl7pPr>
      <a:lvl8pPr marL="329565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1200">
          <a:solidFill>
            <a:srgbClr val="000000"/>
          </a:solidFill>
          <a:latin typeface="+mn-lt"/>
        </a:defRPr>
      </a:lvl8pPr>
      <a:lvl9pPr marL="375285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1200">
          <a:solidFill>
            <a:srgbClr val="000000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7504" y="3789104"/>
            <a:ext cx="9036496" cy="2159893"/>
          </a:xfrm>
        </p:spPr>
        <p:txBody>
          <a:bodyPr/>
          <a:lstStyle/>
          <a:p>
            <a:pPr algn="ctr" eaLnBrk="1" hangingPunct="1"/>
            <a:r>
              <a:rPr lang="sk-SK" dirty="0"/>
              <a:t>REGISTER ADRIES – REFERENČNÝ REGISTER FYZICKÝCH ADRIES A JEHO VZŤAH K INSPIRE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Sekcia informatiky, telekomunikácií a bezpečnosti MV SR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endParaRPr lang="sk-SK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5876925"/>
            <a:ext cx="1219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6021388"/>
            <a:ext cx="1390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6165850"/>
            <a:ext cx="1362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ok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5949950"/>
            <a:ext cx="576262" cy="563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80" name="Obrázok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6165850"/>
            <a:ext cx="1300162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232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944563"/>
            <a:ext cx="7772400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1600" dirty="0"/>
              <a:t>Sprístupnenie údajov </a:t>
            </a:r>
            <a:endParaRPr lang="en-GB" sz="1800" dirty="0" smtClean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5C9AE2C-788D-4C94-808E-3C01C6017A8B}" type="slidenum">
              <a:rPr lang="sk-SK"/>
              <a:pPr/>
              <a:t>10</a:t>
            </a:fld>
            <a:endParaRPr lang="sk-SK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188" y="1573213"/>
            <a:ext cx="7417196" cy="3940175"/>
          </a:xfrm>
        </p:spPr>
        <p:txBody>
          <a:bodyPr/>
          <a:lstStyle/>
          <a:p>
            <a:r>
              <a:rPr lang="sk-SK" dirty="0" smtClean="0"/>
              <a:t>Sprístupnenie </a:t>
            </a:r>
            <a:r>
              <a:rPr lang="sk-SK" dirty="0"/>
              <a:t>metaúdajov pomocou vyhľadávacej </a:t>
            </a:r>
            <a:r>
              <a:rPr lang="sk-SK" dirty="0" smtClean="0"/>
              <a:t>služby</a:t>
            </a:r>
          </a:p>
          <a:p>
            <a:r>
              <a:rPr lang="sk-SK" dirty="0" smtClean="0"/>
              <a:t>Na báze OGC CSW 2.0.2</a:t>
            </a:r>
          </a:p>
          <a:p>
            <a:r>
              <a:rPr lang="sk-SK" dirty="0" smtClean="0"/>
              <a:t>Implementované operácie:</a:t>
            </a:r>
          </a:p>
          <a:p>
            <a:pPr lvl="1"/>
            <a:r>
              <a:rPr lang="sk-SK" sz="2000" dirty="0" smtClean="0"/>
              <a:t>Get Capabilities</a:t>
            </a:r>
          </a:p>
          <a:p>
            <a:pPr lvl="1"/>
            <a:r>
              <a:rPr lang="sk-SK" sz="2000" dirty="0" smtClean="0"/>
              <a:t>Get Records</a:t>
            </a:r>
          </a:p>
          <a:p>
            <a:pPr lvl="1"/>
            <a:r>
              <a:rPr lang="sk-SK" sz="2000" dirty="0" smtClean="0"/>
              <a:t>Get RecordByID</a:t>
            </a:r>
          </a:p>
          <a:p>
            <a:pPr lvl="1"/>
            <a:r>
              <a:rPr lang="sk-SK" sz="2000" dirty="0" smtClean="0"/>
              <a:t>Harvest</a:t>
            </a:r>
          </a:p>
          <a:p>
            <a:pPr lvl="1"/>
            <a:r>
              <a:rPr lang="sk-SK" sz="2000" dirty="0" smtClean="0"/>
              <a:t>Transaction</a:t>
            </a:r>
          </a:p>
          <a:p>
            <a:r>
              <a:rPr lang="sk-SK" dirty="0" smtClean="0"/>
              <a:t>Vytvorené a vypublikované metaúdaje pre dátovú sadu Adresy</a:t>
            </a:r>
            <a:endParaRPr lang="en-US" dirty="0"/>
          </a:p>
        </p:txBody>
      </p:sp>
      <p:pic>
        <p:nvPicPr>
          <p:cNvPr id="7" name="Picture 4" descr="http://download.deegree.org/documentation/3.2.0/html/_images/workspace-cs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2" t="20939" r="27127" b="20232"/>
          <a:stretch/>
        </p:blipFill>
        <p:spPr bwMode="auto">
          <a:xfrm>
            <a:off x="4738829" y="2420888"/>
            <a:ext cx="4120984" cy="18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87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944563"/>
            <a:ext cx="7772400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Register </a:t>
            </a:r>
            <a:r>
              <a:rPr lang="en-US" sz="1600" dirty="0" err="1"/>
              <a:t>adries</a:t>
            </a:r>
            <a:r>
              <a:rPr lang="en-US" sz="1600" dirty="0"/>
              <a:t> - </a:t>
            </a:r>
            <a:r>
              <a:rPr lang="en-US" sz="1600" dirty="0" err="1"/>
              <a:t>referenčný</a:t>
            </a:r>
            <a:r>
              <a:rPr lang="en-US" sz="1600" dirty="0"/>
              <a:t> register </a:t>
            </a:r>
            <a:r>
              <a:rPr lang="en-US" sz="1600" dirty="0" err="1"/>
              <a:t>fyzických</a:t>
            </a:r>
            <a:r>
              <a:rPr lang="en-US" sz="1600" dirty="0"/>
              <a:t> </a:t>
            </a:r>
            <a:r>
              <a:rPr lang="en-US" sz="1600" dirty="0" err="1"/>
              <a:t>adries</a:t>
            </a:r>
            <a:r>
              <a:rPr lang="en-US" sz="1600" dirty="0"/>
              <a:t> a </a:t>
            </a:r>
            <a:r>
              <a:rPr lang="en-US" sz="1600" dirty="0" err="1"/>
              <a:t>jeho</a:t>
            </a:r>
            <a:r>
              <a:rPr lang="en-US" sz="1600" dirty="0"/>
              <a:t> </a:t>
            </a:r>
            <a:r>
              <a:rPr lang="en-US" sz="1600" dirty="0" err="1"/>
              <a:t>vzťah</a:t>
            </a:r>
            <a:r>
              <a:rPr lang="en-US" sz="1600" dirty="0"/>
              <a:t> k INSPIRE</a:t>
            </a:r>
            <a:endParaRPr lang="sk-SK" sz="1600" dirty="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556792"/>
            <a:ext cx="8064896" cy="4824536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sk-SK" sz="2200" dirty="0" smtClean="0"/>
          </a:p>
          <a:p>
            <a:pPr algn="ctr" eaLnBrk="1" hangingPunct="1">
              <a:buFontTx/>
              <a:buNone/>
            </a:pPr>
            <a:endParaRPr lang="sk-SK" sz="2200" dirty="0" smtClean="0"/>
          </a:p>
          <a:p>
            <a:pPr algn="ctr" eaLnBrk="1" hangingPunct="1">
              <a:buFontTx/>
              <a:buNone/>
            </a:pPr>
            <a:endParaRPr lang="sk-SK" sz="2200" dirty="0" smtClean="0"/>
          </a:p>
          <a:p>
            <a:pPr algn="ctr" eaLnBrk="1" hangingPunct="1">
              <a:buFontTx/>
              <a:buNone/>
            </a:pPr>
            <a:r>
              <a:rPr lang="sk-SK" sz="2200" dirty="0" smtClean="0"/>
              <a:t>Ďakujem za pozornosť.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842000"/>
            <a:ext cx="571500" cy="561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5883275"/>
            <a:ext cx="1223962" cy="5334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83288"/>
            <a:ext cx="1295400" cy="361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256213" y="6345238"/>
            <a:ext cx="13319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sz="900" b="0">
                <a:solidFill>
                  <a:srgbClr val="22345E"/>
                </a:solidFill>
              </a:rPr>
              <a:t>Riadiaci orgán OPIS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3363" y="6335713"/>
            <a:ext cx="27003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sz="800" b="0">
                <a:solidFill>
                  <a:srgbClr val="22345E"/>
                </a:solidFill>
              </a:rPr>
              <a:t>Sprostredkovateľský orgán OPIS 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700338" y="6345238"/>
            <a:ext cx="2032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sz="900" b="0">
                <a:solidFill>
                  <a:srgbClr val="22345E"/>
                </a:solidFill>
              </a:rPr>
              <a:t>Tvoríme vedomostnú spoločnosť 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805488"/>
            <a:ext cx="792162" cy="500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177088" y="6319838"/>
            <a:ext cx="9715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sz="900" b="0">
                <a:solidFill>
                  <a:srgbClr val="22345E"/>
                </a:solidFill>
              </a:rPr>
              <a:t>Európska únia</a:t>
            </a:r>
          </a:p>
        </p:txBody>
      </p:sp>
    </p:spTree>
    <p:extLst>
      <p:ext uri="{BB962C8B-B14F-4D97-AF65-F5344CB8AC3E}">
        <p14:creationId xmlns:p14="http://schemas.microsoft.com/office/powerpoint/2010/main" val="4291604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944563"/>
            <a:ext cx="7772400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k-SK" sz="1600" dirty="0" smtClean="0"/>
              <a:t>INSPIRE a Adresa</a:t>
            </a:r>
            <a:endParaRPr lang="en-GB" sz="1800" dirty="0" smtClean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5C9AE2C-788D-4C94-808E-3C01C6017A8B}" type="slidenum">
              <a:rPr lang="sk-SK"/>
              <a:pPr/>
              <a:t>2</a:t>
            </a:fld>
            <a:endParaRPr lang="sk-SK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sk-SK" dirty="0"/>
              <a:t>éma č.5 Prílohy I smernice INSPIRE</a:t>
            </a:r>
          </a:p>
          <a:p>
            <a:pPr marL="0" indent="0">
              <a:buNone/>
            </a:pPr>
            <a:r>
              <a:rPr lang="sk-SK" i="1" dirty="0"/>
              <a:t>„Poloha nehnuteľností založená na identifikátoroch obsiahnutých v adrese, obyčajne podľa názvu ulice, čísla domu, poštového smerovacieho čísla“</a:t>
            </a:r>
          </a:p>
          <a:p>
            <a:r>
              <a:rPr lang="sk-SK" dirty="0"/>
              <a:t>Referenčná téma INSPIRE</a:t>
            </a:r>
          </a:p>
          <a:p>
            <a:r>
              <a:rPr lang="sk-SK" dirty="0"/>
              <a:t>Dosah na ďalšie témy INSPIRE napr. Verejné a štátne služby</a:t>
            </a:r>
          </a:p>
        </p:txBody>
      </p:sp>
    </p:spTree>
    <p:extLst>
      <p:ext uri="{BB962C8B-B14F-4D97-AF65-F5344CB8AC3E}">
        <p14:creationId xmlns:p14="http://schemas.microsoft.com/office/powerpoint/2010/main" val="781519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944563"/>
            <a:ext cx="7772400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1600" dirty="0"/>
              <a:t>Implementácia INSPIRE v registri adries</a:t>
            </a:r>
            <a:endParaRPr lang="en-GB" sz="1800" dirty="0" smtClean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5C9AE2C-788D-4C94-808E-3C01C6017A8B}" type="slidenum">
              <a:rPr lang="sk-SK"/>
              <a:pPr/>
              <a:t>3</a:t>
            </a:fld>
            <a:endParaRPr lang="sk-SK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Úprava údajového modelu v súlade s INSPIRE </a:t>
            </a:r>
          </a:p>
          <a:p>
            <a:r>
              <a:rPr lang="pl-PL" dirty="0"/>
              <a:t>Vytvorenie zobrazovacej služby</a:t>
            </a:r>
          </a:p>
          <a:p>
            <a:r>
              <a:rPr lang="pl-PL" dirty="0"/>
              <a:t>Vytvorenie vyhľadávacej služby</a:t>
            </a:r>
          </a:p>
          <a:p>
            <a:r>
              <a:rPr lang="pl-PL" dirty="0"/>
              <a:t>Vytvorenie sťahovacej služby</a:t>
            </a:r>
          </a:p>
          <a:p>
            <a:r>
              <a:rPr lang="pl-PL" dirty="0"/>
              <a:t>Vytvorenie metaúdajov pre dátovú sadu</a:t>
            </a:r>
            <a:endParaRPr lang="en-US" dirty="0"/>
          </a:p>
        </p:txBody>
      </p:sp>
      <p:pic>
        <p:nvPicPr>
          <p:cNvPr id="6" name="Picture 2" descr="http://cdn.blog.safe.com/wp-content/uploads/2011/07/inspire-direc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588168" cy="157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22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944563"/>
            <a:ext cx="7772400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1800" dirty="0" smtClean="0"/>
              <a:t>Úprava údajového modelu</a:t>
            </a:r>
            <a:endParaRPr lang="en-GB" sz="1800" dirty="0" smtClean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5C9AE2C-788D-4C94-808E-3C01C6017A8B}" type="slidenum">
              <a:rPr lang="sk-SK"/>
              <a:pPr/>
              <a:t>4</a:t>
            </a:fld>
            <a:endParaRPr lang="sk-SK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188" y="1484785"/>
            <a:ext cx="4176836" cy="4536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sz="1800" dirty="0"/>
              <a:t>V súlade s </a:t>
            </a:r>
            <a:r>
              <a:rPr lang="pl-PL" sz="1800" dirty="0"/>
              <a:t>Nariadením Komisie (EÚ) č. 1089/2010 a Nariadením Komisie (EÚ) č. 102/2011  a Technickými návodmi pre tému Adresa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/>
              <a:t>Rozšírenie údajového modelu registra adries o povinné </a:t>
            </a:r>
            <a:r>
              <a:rPr lang="sk-SK" sz="1800" dirty="0" smtClean="0"/>
              <a:t>a vybrané položky </a:t>
            </a:r>
            <a:r>
              <a:rPr lang="sk-SK" sz="1800" dirty="0"/>
              <a:t>INSPIRE, ktoré neobsahoval </a:t>
            </a:r>
            <a:r>
              <a:rPr lang="sk-SK" sz="1800" dirty="0" smtClean="0"/>
              <a:t>(napr. InspireId, Specification, vzťah adresa a subadresa a iné)</a:t>
            </a:r>
            <a:endParaRPr lang="sk-SK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/>
              <a:t>Referencia adresných bodov na uličný </a:t>
            </a:r>
            <a:r>
              <a:rPr lang="sk-SK" sz="1800" dirty="0" smtClean="0"/>
              <a:t>systém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smtClean="0"/>
              <a:t>Vstup pre sťahovanie údajov v INSPIRE GML</a:t>
            </a:r>
            <a:endParaRPr lang="sk-SK" sz="1800" dirty="0"/>
          </a:p>
        </p:txBody>
      </p:sp>
      <p:pic>
        <p:nvPicPr>
          <p:cNvPr id="5" name="Picture 2" descr="http://inspire-twg.jrc.ec.europa.eu/data-model/draft/r2563/EARoot/EA2/EA1/EA1/EA1/EA66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50"/>
          <a:stretch/>
        </p:blipFill>
        <p:spPr bwMode="auto">
          <a:xfrm>
            <a:off x="4860032" y="1556792"/>
            <a:ext cx="4059488" cy="46085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20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1268760"/>
            <a:ext cx="9144000" cy="288032"/>
          </a:xfrm>
          <a:prstGeom prst="rect">
            <a:avLst/>
          </a:prstGeom>
          <a:solidFill>
            <a:srgbClr val="2D45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944563"/>
            <a:ext cx="7772400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1600" dirty="0"/>
              <a:t>Vytvoriť metaúdaje pre RA znamená prečítať a aplikovať veľa INSPIRE a ISO dokumentov…</a:t>
            </a:r>
            <a:endParaRPr lang="en-GB" sz="1800" dirty="0" smtClean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5C9AE2C-788D-4C94-808E-3C01C6017A8B}" type="slidenum">
              <a:rPr lang="sk-SK"/>
              <a:pPr/>
              <a:t>5</a:t>
            </a:fld>
            <a:endParaRPr lang="sk-SK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188" y="1573213"/>
            <a:ext cx="7143750" cy="4736107"/>
          </a:xfrm>
        </p:spPr>
        <p:txBody>
          <a:bodyPr/>
          <a:lstStyle/>
          <a:p>
            <a:pPr lvl="0"/>
            <a:r>
              <a:rPr lang="sk-SK" sz="1050" i="1" dirty="0"/>
              <a:t>Smernica Európskeho parlamentu a Rady 2007/2/ES zo 14. marca 2007, ktorou sa zriaďuje Infraštruktúra pre priestorové informácie v Európskom spoločenstve</a:t>
            </a:r>
            <a:r>
              <a:rPr lang="sk-SK" sz="1050" dirty="0"/>
              <a:t> (</a:t>
            </a:r>
            <a:r>
              <a:rPr lang="sk-SK" sz="1050" dirty="0" err="1"/>
              <a:t>Inspire</a:t>
            </a:r>
            <a:r>
              <a:rPr lang="sk-SK" sz="1050" dirty="0"/>
              <a:t>);</a:t>
            </a:r>
            <a:endParaRPr lang="cs-CZ" sz="1050" dirty="0"/>
          </a:p>
          <a:p>
            <a:pPr lvl="0"/>
            <a:r>
              <a:rPr lang="sk-SK" sz="1050" i="1" dirty="0"/>
              <a:t>Nariadenie Komisie (ES) č. 1205/2008 z 3. decembra 2008, ktorým sa vykonáva smernica Európskeho parlamentu a Rady 2007/2/ES, pokiaľ ide o metaúdaje</a:t>
            </a:r>
            <a:r>
              <a:rPr lang="sk-SK" sz="1050" dirty="0"/>
              <a:t> vrátane </a:t>
            </a:r>
            <a:r>
              <a:rPr lang="sk-SK" sz="1050" i="1" dirty="0"/>
              <a:t>Korigenda k nariadeniu Komisie (ES) č. 1205/2008 z 3. decembra 2008, ktorým sa vykonáva smernica Európskeho parlamentu a Rady 2007/2/ES, pokiaľ ide o metaúdaje zo dňa 15. januára 2010</a:t>
            </a:r>
            <a:r>
              <a:rPr lang="sk-SK" sz="1050" dirty="0"/>
              <a:t>;</a:t>
            </a:r>
            <a:endParaRPr lang="cs-CZ" sz="1050" dirty="0"/>
          </a:p>
          <a:p>
            <a:pPr lvl="0"/>
            <a:r>
              <a:rPr lang="sk-SK" sz="1050" dirty="0"/>
              <a:t>Požiadavky na metaúdaje potrebné pre interoperabilitu podľa </a:t>
            </a:r>
            <a:r>
              <a:rPr lang="sk-SK" sz="1050" i="1" dirty="0"/>
              <a:t>Nariadenie Komisie (EÚ) č. 1089/2010 z 23. novembra 2010, ktorým sa vykonáva smernica Európskeho parlamentu a Rady 2007/2/ES, pokiaľ ide o interoperabilitu súborov a služieb priestorových údajov</a:t>
            </a:r>
            <a:r>
              <a:rPr lang="sk-SK" sz="1050" dirty="0"/>
              <a:t>;</a:t>
            </a:r>
            <a:endParaRPr lang="cs-CZ" sz="1050" dirty="0"/>
          </a:p>
          <a:p>
            <a:pPr lvl="0"/>
            <a:r>
              <a:rPr lang="sk-SK" sz="1050" dirty="0"/>
              <a:t>Technické odporúčanie pre implementáciu INSPIRE metaúdajov </a:t>
            </a:r>
            <a:r>
              <a:rPr lang="sk-SK" sz="1050" i="1" dirty="0" err="1"/>
              <a:t>Guidelines</a:t>
            </a:r>
            <a:r>
              <a:rPr lang="sk-SK" sz="1050" i="1" dirty="0"/>
              <a:t> </a:t>
            </a:r>
            <a:r>
              <a:rPr lang="sk-SK" sz="1050" i="1" dirty="0" err="1"/>
              <a:t>based</a:t>
            </a:r>
            <a:r>
              <a:rPr lang="sk-SK" sz="1050" i="1" dirty="0"/>
              <a:t> on EN ISO 19115 and EN ISO 19119 </a:t>
            </a:r>
            <a:r>
              <a:rPr lang="sk-SK" sz="1050" i="1" dirty="0" err="1"/>
              <a:t>for</a:t>
            </a:r>
            <a:r>
              <a:rPr lang="sk-SK" sz="1050" i="1" dirty="0"/>
              <a:t> </a:t>
            </a:r>
            <a:r>
              <a:rPr lang="sk-SK" sz="1050" i="1" dirty="0" err="1"/>
              <a:t>Commission</a:t>
            </a:r>
            <a:r>
              <a:rPr lang="sk-SK" sz="1050" i="1" dirty="0"/>
              <a:t> </a:t>
            </a:r>
            <a:r>
              <a:rPr lang="sk-SK" sz="1050" i="1" dirty="0" err="1"/>
              <a:t>Regulation</a:t>
            </a:r>
            <a:r>
              <a:rPr lang="sk-SK" sz="1050" i="1" dirty="0"/>
              <a:t> (EC) No 1205/2008 of 3 December 2008 </a:t>
            </a:r>
            <a:r>
              <a:rPr lang="sk-SK" sz="1050" i="1" dirty="0" err="1"/>
              <a:t>implementing</a:t>
            </a:r>
            <a:r>
              <a:rPr lang="sk-SK" sz="1050" i="1" dirty="0"/>
              <a:t> </a:t>
            </a:r>
            <a:r>
              <a:rPr lang="sk-SK" sz="1050" i="1" dirty="0" err="1"/>
              <a:t>Directive</a:t>
            </a:r>
            <a:r>
              <a:rPr lang="sk-SK" sz="1050" i="1" dirty="0"/>
              <a:t> 2007/2/EC of </a:t>
            </a:r>
            <a:r>
              <a:rPr lang="sk-SK" sz="1050" i="1" dirty="0" err="1"/>
              <a:t>the</a:t>
            </a:r>
            <a:r>
              <a:rPr lang="sk-SK" sz="1050" i="1" dirty="0"/>
              <a:t> </a:t>
            </a:r>
            <a:r>
              <a:rPr lang="sk-SK" sz="1050" i="1" dirty="0" err="1"/>
              <a:t>European</a:t>
            </a:r>
            <a:r>
              <a:rPr lang="sk-SK" sz="1050" i="1" dirty="0"/>
              <a:t> </a:t>
            </a:r>
            <a:r>
              <a:rPr lang="sk-SK" sz="1050" i="1" dirty="0" err="1"/>
              <a:t>Parliament</a:t>
            </a:r>
            <a:r>
              <a:rPr lang="sk-SK" sz="1050" i="1" dirty="0"/>
              <a:t> and of </a:t>
            </a:r>
            <a:r>
              <a:rPr lang="sk-SK" sz="1050" i="1" dirty="0" err="1"/>
              <a:t>the</a:t>
            </a:r>
            <a:r>
              <a:rPr lang="sk-SK" sz="1050" i="1" dirty="0"/>
              <a:t> </a:t>
            </a:r>
            <a:r>
              <a:rPr lang="sk-SK" sz="1050" i="1" dirty="0" err="1"/>
              <a:t>Council</a:t>
            </a:r>
            <a:r>
              <a:rPr lang="sk-SK" sz="1050" i="1" dirty="0"/>
              <a:t> as </a:t>
            </a:r>
            <a:r>
              <a:rPr lang="sk-SK" sz="1050" i="1" dirty="0" err="1"/>
              <a:t>regards</a:t>
            </a:r>
            <a:r>
              <a:rPr lang="sk-SK" sz="1050" i="1" dirty="0"/>
              <a:t> </a:t>
            </a:r>
            <a:r>
              <a:rPr lang="sk-SK" sz="1050" i="1" dirty="0" err="1"/>
              <a:t>metadata</a:t>
            </a:r>
            <a:r>
              <a:rPr lang="sk-SK" sz="1050" dirty="0"/>
              <a:t> vo verzii 1.3 z 6. novembra 2013;</a:t>
            </a:r>
            <a:endParaRPr lang="cs-CZ" sz="1050" dirty="0"/>
          </a:p>
          <a:p>
            <a:pPr lvl="0"/>
            <a:r>
              <a:rPr lang="sk-SK" sz="1050" dirty="0"/>
              <a:t>Špecifikácia údajov pre INSPIRE tému „Adresy“ </a:t>
            </a:r>
            <a:r>
              <a:rPr lang="sk-SK" sz="1050" i="1" dirty="0"/>
              <a:t>D2.8.I.5 INSPIRE </a:t>
            </a:r>
            <a:r>
              <a:rPr lang="sk-SK" sz="1050" i="1" dirty="0" err="1"/>
              <a:t>Data</a:t>
            </a:r>
            <a:r>
              <a:rPr lang="sk-SK" sz="1050" i="1" dirty="0"/>
              <a:t> </a:t>
            </a:r>
            <a:r>
              <a:rPr lang="sk-SK" sz="1050" i="1" dirty="0" err="1"/>
              <a:t>Specification</a:t>
            </a:r>
            <a:r>
              <a:rPr lang="sk-SK" sz="1050" i="1" dirty="0"/>
              <a:t> on </a:t>
            </a:r>
            <a:r>
              <a:rPr lang="sk-SK" sz="1050" i="1" dirty="0" err="1"/>
              <a:t>Addresses</a:t>
            </a:r>
            <a:r>
              <a:rPr lang="sk-SK" sz="1050" i="1" dirty="0"/>
              <a:t> – </a:t>
            </a:r>
            <a:r>
              <a:rPr lang="sk-SK" sz="1050" i="1" dirty="0" err="1"/>
              <a:t>Guidelines</a:t>
            </a:r>
            <a:r>
              <a:rPr lang="sk-SK" sz="1050" dirty="0"/>
              <a:t> vo verzii 3.0.1 zo dňa 3. mája 2010;</a:t>
            </a:r>
            <a:endParaRPr lang="cs-CZ" sz="1050" dirty="0"/>
          </a:p>
          <a:p>
            <a:pPr lvl="0"/>
            <a:r>
              <a:rPr lang="sk-SK" sz="1050" dirty="0"/>
              <a:t>Predpis č. 3/2010 Z. z. </a:t>
            </a:r>
            <a:r>
              <a:rPr lang="sk-SK" sz="1050" i="1" dirty="0"/>
              <a:t>Zákon o národnej infraštruktúre pre priestorové informácie</a:t>
            </a:r>
            <a:r>
              <a:rPr lang="sk-SK" sz="1050" dirty="0"/>
              <a:t>;</a:t>
            </a:r>
            <a:endParaRPr lang="cs-CZ" sz="1050" dirty="0"/>
          </a:p>
          <a:p>
            <a:pPr lvl="0"/>
            <a:r>
              <a:rPr lang="sk-SK" sz="1050" dirty="0"/>
              <a:t>Predpis č. 352/2011 Z. z. </a:t>
            </a:r>
            <a:r>
              <a:rPr lang="sk-SK" sz="1050" i="1" dirty="0"/>
              <a:t>Vyhláška Ministerstva životného prostredia Slovenskej republiky, ktorou sa vykonávajú niektoré ustanovenia zákona č. 3/2010 Z. z. o národnej infraštruktúre pre priestorové informácie</a:t>
            </a:r>
            <a:r>
              <a:rPr lang="sk-SK" sz="1050" dirty="0"/>
              <a:t>;</a:t>
            </a:r>
            <a:endParaRPr lang="cs-CZ" sz="1050" dirty="0"/>
          </a:p>
          <a:p>
            <a:pPr lvl="0"/>
            <a:r>
              <a:rPr lang="sk-SK" sz="1050" i="1" dirty="0"/>
              <a:t>STN EN ISO 19115 Geografická informácia: Metadáta (ISO 19115: 2003)</a:t>
            </a:r>
            <a:r>
              <a:rPr lang="sk-SK" sz="1050" dirty="0"/>
              <a:t>;</a:t>
            </a:r>
            <a:endParaRPr lang="cs-CZ" sz="1050" dirty="0"/>
          </a:p>
          <a:p>
            <a:pPr lvl="0"/>
            <a:r>
              <a:rPr lang="sk-SK" sz="1050" i="1" dirty="0"/>
              <a:t>STN EN ISO 19119 Geografická informácia. Služby</a:t>
            </a:r>
            <a:r>
              <a:rPr lang="sk-SK" sz="1050" dirty="0"/>
              <a:t> vrátane </a:t>
            </a:r>
            <a:r>
              <a:rPr lang="sk-SK" sz="1050" i="1" dirty="0"/>
              <a:t>Zmena A1: Rozšírenie modelu metadát pre služby (ISO 19119: 2005/AMD 1: 2008)</a:t>
            </a:r>
            <a:r>
              <a:rPr lang="sk-SK" sz="1050" dirty="0"/>
              <a:t>;</a:t>
            </a:r>
            <a:endParaRPr lang="cs-CZ" sz="1050" dirty="0"/>
          </a:p>
          <a:p>
            <a:pPr lvl="0"/>
            <a:r>
              <a:rPr lang="sk-SK" sz="1050" i="1" dirty="0"/>
              <a:t>STN EN ISO 19139 Geografická informácia. Metadáta. Implementácia XML schémy (ISO/TS 19139: 2007).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242067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944563"/>
            <a:ext cx="7772400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1600" dirty="0" smtClean="0"/>
              <a:t>... ale na konci musí byť efektívne riešenie...</a:t>
            </a:r>
            <a:endParaRPr lang="en-GB" sz="1800" dirty="0" smtClean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5C9AE2C-788D-4C94-808E-3C01C6017A8B}" type="slidenum">
              <a:rPr lang="sk-SK"/>
              <a:pPr/>
              <a:t>6</a:t>
            </a:fld>
            <a:endParaRPr lang="sk-SK"/>
          </a:p>
        </p:txBody>
      </p:sp>
      <p:sp>
        <p:nvSpPr>
          <p:cNvPr id="21" name="Ovál 4"/>
          <p:cNvSpPr/>
          <p:nvPr/>
        </p:nvSpPr>
        <p:spPr>
          <a:xfrm>
            <a:off x="107504" y="1414847"/>
            <a:ext cx="5328592" cy="5110497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TextovéPole 5"/>
          <p:cNvSpPr txBox="1"/>
          <p:nvPr/>
        </p:nvSpPr>
        <p:spPr>
          <a:xfrm>
            <a:off x="649455" y="4433224"/>
            <a:ext cx="3969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ISO 19115/19119/19139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23" name="Obdélník 12"/>
          <p:cNvSpPr/>
          <p:nvPr/>
        </p:nvSpPr>
        <p:spPr>
          <a:xfrm>
            <a:off x="5580112" y="3284984"/>
            <a:ext cx="3384376" cy="3199185"/>
          </a:xfrm>
          <a:prstGeom prst="rect">
            <a:avLst/>
          </a:prstGeom>
          <a:solidFill>
            <a:srgbClr val="A6A6A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ovnoramenný trojúhelník 8"/>
          <p:cNvSpPr/>
          <p:nvPr/>
        </p:nvSpPr>
        <p:spPr>
          <a:xfrm rot="11803894">
            <a:off x="2678225" y="1631463"/>
            <a:ext cx="1009716" cy="2288167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14"/>
          <p:cNvSpPr/>
          <p:nvPr/>
        </p:nvSpPr>
        <p:spPr>
          <a:xfrm>
            <a:off x="5580112" y="1412776"/>
            <a:ext cx="3384376" cy="10081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9"/>
          <p:cNvSpPr txBox="1"/>
          <p:nvPr/>
        </p:nvSpPr>
        <p:spPr>
          <a:xfrm>
            <a:off x="2555139" y="1604394"/>
            <a:ext cx="1296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smtClean="0">
                <a:solidFill>
                  <a:srgbClr val="FFC000"/>
                </a:solidFill>
              </a:rPr>
              <a:t>Profil Registra adries SR</a:t>
            </a:r>
            <a:endParaRPr lang="sk-SK" sz="1600" b="1" dirty="0">
              <a:solidFill>
                <a:srgbClr val="FFC000"/>
              </a:solidFill>
            </a:endParaRPr>
          </a:p>
        </p:txBody>
      </p:sp>
      <p:sp>
        <p:nvSpPr>
          <p:cNvPr id="27" name="Obdélník 17"/>
          <p:cNvSpPr/>
          <p:nvPr/>
        </p:nvSpPr>
        <p:spPr>
          <a:xfrm>
            <a:off x="5580112" y="2492896"/>
            <a:ext cx="3384376" cy="720080"/>
          </a:xfrm>
          <a:prstGeom prst="rect">
            <a:avLst/>
          </a:prstGeom>
          <a:solidFill>
            <a:srgbClr val="A6A6A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10"/>
          <p:cNvSpPr txBox="1"/>
          <p:nvPr/>
        </p:nvSpPr>
        <p:spPr>
          <a:xfrm rot="17097743">
            <a:off x="2377936" y="2619727"/>
            <a:ext cx="1502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FFFF"/>
                </a:solidFill>
              </a:rPr>
              <a:t>INSPIRE</a:t>
            </a:r>
            <a:endParaRPr lang="cs-CZ" sz="1600" b="1" dirty="0">
              <a:solidFill>
                <a:srgbClr val="FFFFFF"/>
              </a:solidFill>
            </a:endParaRPr>
          </a:p>
        </p:txBody>
      </p:sp>
      <p:sp>
        <p:nvSpPr>
          <p:cNvPr id="29" name="TextovéPole 11"/>
          <p:cNvSpPr txBox="1"/>
          <p:nvPr/>
        </p:nvSpPr>
        <p:spPr>
          <a:xfrm>
            <a:off x="5580112" y="2473847"/>
            <a:ext cx="3384376" cy="390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sk-SK" sz="1300" dirty="0" smtClean="0"/>
              <a:t>Metaúdaje potrebné pre interoperabilitu</a:t>
            </a:r>
            <a:endParaRPr lang="cs-CZ" sz="1300" dirty="0" smtClean="0"/>
          </a:p>
          <a:p>
            <a:pPr>
              <a:lnSpc>
                <a:spcPct val="150000"/>
              </a:lnSpc>
            </a:pPr>
            <a:endParaRPr lang="sk-SK" sz="1300" dirty="0" smtClean="0"/>
          </a:p>
          <a:p>
            <a:pPr>
              <a:lnSpc>
                <a:spcPct val="150000"/>
              </a:lnSpc>
            </a:pPr>
            <a:r>
              <a:rPr lang="sk-SK" sz="1300" dirty="0" smtClean="0"/>
              <a:t>Identifikácia</a:t>
            </a:r>
          </a:p>
          <a:p>
            <a:pPr>
              <a:lnSpc>
                <a:spcPct val="150000"/>
              </a:lnSpc>
            </a:pPr>
            <a:r>
              <a:rPr lang="sk-SK" sz="1300" dirty="0" smtClean="0"/>
              <a:t>Klasifikácia</a:t>
            </a:r>
          </a:p>
          <a:p>
            <a:pPr>
              <a:lnSpc>
                <a:spcPct val="150000"/>
              </a:lnSpc>
            </a:pPr>
            <a:r>
              <a:rPr lang="sk-SK" sz="1300" dirty="0" smtClean="0"/>
              <a:t>Kľúčové slovo</a:t>
            </a:r>
          </a:p>
          <a:p>
            <a:pPr>
              <a:lnSpc>
                <a:spcPct val="150000"/>
              </a:lnSpc>
            </a:pPr>
            <a:r>
              <a:rPr lang="sk-SK" sz="1300" dirty="0" smtClean="0"/>
              <a:t>Geografická poloha</a:t>
            </a:r>
          </a:p>
          <a:p>
            <a:pPr>
              <a:lnSpc>
                <a:spcPct val="150000"/>
              </a:lnSpc>
            </a:pPr>
            <a:r>
              <a:rPr lang="sk-SK" sz="1300" dirty="0" smtClean="0"/>
              <a:t>Časové referencie</a:t>
            </a:r>
          </a:p>
          <a:p>
            <a:pPr>
              <a:lnSpc>
                <a:spcPct val="150000"/>
              </a:lnSpc>
            </a:pPr>
            <a:r>
              <a:rPr lang="sk-SK" sz="1300" dirty="0" smtClean="0"/>
              <a:t>Kvalita a platnosť</a:t>
            </a:r>
          </a:p>
          <a:p>
            <a:pPr>
              <a:lnSpc>
                <a:spcPct val="150000"/>
              </a:lnSpc>
            </a:pPr>
            <a:r>
              <a:rPr lang="sk-SK" sz="1300" dirty="0" smtClean="0"/>
              <a:t>Súlad</a:t>
            </a:r>
          </a:p>
          <a:p>
            <a:pPr>
              <a:lnSpc>
                <a:spcPct val="150000"/>
              </a:lnSpc>
            </a:pPr>
            <a:r>
              <a:rPr lang="sk-SK" sz="1300" dirty="0" smtClean="0"/>
              <a:t>Obmedzenia prístupu a použitia</a:t>
            </a:r>
          </a:p>
          <a:p>
            <a:pPr>
              <a:lnSpc>
                <a:spcPct val="150000"/>
              </a:lnSpc>
            </a:pPr>
            <a:r>
              <a:rPr lang="sk-SK" sz="1300" dirty="0" smtClean="0"/>
              <a:t>Zodpovedná organizácia</a:t>
            </a:r>
          </a:p>
          <a:p>
            <a:pPr>
              <a:lnSpc>
                <a:spcPct val="150000"/>
              </a:lnSpc>
            </a:pPr>
            <a:r>
              <a:rPr lang="sk-SK" sz="1300" dirty="0" smtClean="0"/>
              <a:t>Metaúdaje o </a:t>
            </a:r>
            <a:r>
              <a:rPr lang="sk-SK" sz="1300" dirty="0" err="1" smtClean="0"/>
              <a:t>metaúdajoch</a:t>
            </a:r>
            <a:endParaRPr lang="sk-SK" sz="1300" dirty="0" smtClean="0"/>
          </a:p>
        </p:txBody>
      </p:sp>
      <p:sp>
        <p:nvSpPr>
          <p:cNvPr id="30" name="TextovéPole 13"/>
          <p:cNvSpPr txBox="1"/>
          <p:nvPr/>
        </p:nvSpPr>
        <p:spPr>
          <a:xfrm>
            <a:off x="5364089" y="2852936"/>
            <a:ext cx="381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i="1" dirty="0">
                <a:solidFill>
                  <a:schemeClr val="bg1"/>
                </a:solidFill>
              </a:rPr>
              <a:t>Nariadenie Komisie </a:t>
            </a:r>
            <a:r>
              <a:rPr lang="sk-SK" sz="1400" b="1" i="1" dirty="0" smtClean="0">
                <a:solidFill>
                  <a:schemeClr val="bg1"/>
                </a:solidFill>
              </a:rPr>
              <a:t>(ES) č</a:t>
            </a:r>
            <a:r>
              <a:rPr lang="sk-SK" sz="1400" b="1" i="1" dirty="0">
                <a:solidFill>
                  <a:schemeClr val="bg1"/>
                </a:solidFill>
              </a:rPr>
              <a:t>. </a:t>
            </a:r>
            <a:r>
              <a:rPr lang="sk-SK" sz="1400" b="1" i="1" dirty="0" smtClean="0">
                <a:solidFill>
                  <a:schemeClr val="bg1"/>
                </a:solidFill>
              </a:rPr>
              <a:t>1089/2010</a:t>
            </a:r>
            <a:endParaRPr lang="cs-CZ" sz="1400" b="1" i="1" dirty="0">
              <a:solidFill>
                <a:schemeClr val="bg1"/>
              </a:solidFill>
            </a:endParaRPr>
          </a:p>
        </p:txBody>
      </p:sp>
      <p:sp>
        <p:nvSpPr>
          <p:cNvPr id="31" name="TextovéPole 16"/>
          <p:cNvSpPr txBox="1"/>
          <p:nvPr/>
        </p:nvSpPr>
        <p:spPr>
          <a:xfrm>
            <a:off x="6948264" y="357301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i="1" dirty="0">
                <a:solidFill>
                  <a:schemeClr val="bg1"/>
                </a:solidFill>
              </a:rPr>
              <a:t>Nariadenie Komisie </a:t>
            </a:r>
            <a:r>
              <a:rPr lang="sk-SK" sz="1400" b="1" i="1" dirty="0" smtClean="0">
                <a:solidFill>
                  <a:schemeClr val="bg1"/>
                </a:solidFill>
              </a:rPr>
              <a:t>(ES) č</a:t>
            </a:r>
            <a:r>
              <a:rPr lang="sk-SK" sz="1400" b="1" i="1" dirty="0">
                <a:solidFill>
                  <a:schemeClr val="bg1"/>
                </a:solidFill>
              </a:rPr>
              <a:t>. </a:t>
            </a:r>
            <a:r>
              <a:rPr lang="sk-SK" sz="1400" b="1" i="1" dirty="0" smtClean="0">
                <a:solidFill>
                  <a:schemeClr val="bg1"/>
                </a:solidFill>
              </a:rPr>
              <a:t>1205/2008</a:t>
            </a:r>
            <a:endParaRPr lang="cs-CZ" sz="1400" b="1" i="1" dirty="0">
              <a:solidFill>
                <a:schemeClr val="bg1"/>
              </a:solidFill>
            </a:endParaRPr>
          </a:p>
        </p:txBody>
      </p:sp>
      <p:sp>
        <p:nvSpPr>
          <p:cNvPr id="32" name="TextovéPole 18"/>
          <p:cNvSpPr txBox="1"/>
          <p:nvPr/>
        </p:nvSpPr>
        <p:spPr>
          <a:xfrm>
            <a:off x="5508104" y="204110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i="1" dirty="0" smtClean="0">
                <a:solidFill>
                  <a:srgbClr val="FFC000"/>
                </a:solidFill>
              </a:rPr>
              <a:t>Pridané položky nad rámec INSPIRE</a:t>
            </a:r>
            <a:endParaRPr lang="cs-CZ" sz="1400" b="1" i="1" dirty="0">
              <a:solidFill>
                <a:srgbClr val="FFC000"/>
              </a:solidFill>
            </a:endParaRPr>
          </a:p>
        </p:txBody>
      </p:sp>
      <p:sp>
        <p:nvSpPr>
          <p:cNvPr id="34" name="TextovéPole 20"/>
          <p:cNvSpPr txBox="1"/>
          <p:nvPr/>
        </p:nvSpPr>
        <p:spPr>
          <a:xfrm>
            <a:off x="5724128" y="1340768"/>
            <a:ext cx="30963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400" dirty="0" smtClean="0"/>
              <a:t>Typ priestorovej reprezentácie</a:t>
            </a:r>
          </a:p>
          <a:p>
            <a:pPr>
              <a:lnSpc>
                <a:spcPct val="150000"/>
              </a:lnSpc>
            </a:pPr>
            <a:r>
              <a:rPr lang="sk-SK" sz="1400" dirty="0" smtClean="0"/>
              <a:t>Informácia o údržbe</a:t>
            </a:r>
          </a:p>
          <a:p>
            <a:endParaRPr lang="cs-CZ" sz="1400" dirty="0"/>
          </a:p>
        </p:txBody>
      </p:sp>
      <p:sp>
        <p:nvSpPr>
          <p:cNvPr id="35" name="Rovnoramenný trojúhelník 7"/>
          <p:cNvSpPr/>
          <p:nvPr/>
        </p:nvSpPr>
        <p:spPr>
          <a:xfrm rot="11485380">
            <a:off x="2349075" y="1579907"/>
            <a:ext cx="1421898" cy="2355281"/>
          </a:xfrm>
          <a:prstGeom prst="triangle">
            <a:avLst/>
          </a:prstGeom>
          <a:noFill/>
          <a:ln w="5715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505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4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944563"/>
            <a:ext cx="7772400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1600" dirty="0"/>
              <a:t>Výsledok?</a:t>
            </a:r>
            <a:endParaRPr lang="en-GB" sz="1800" dirty="0" smtClean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5C9AE2C-788D-4C94-808E-3C01C6017A8B}" type="slidenum">
              <a:rPr lang="sk-SK"/>
              <a:pPr/>
              <a:t>7</a:t>
            </a:fld>
            <a:endParaRPr lang="sk-SK"/>
          </a:p>
        </p:txBody>
      </p:sp>
      <p:pic>
        <p:nvPicPr>
          <p:cNvPr id="6" name="Obrázek 46" descr="INSP_GEOPORTAL_1.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59786" cy="508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ulk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394961"/>
              </p:ext>
            </p:extLst>
          </p:nvPr>
        </p:nvGraphicFramePr>
        <p:xfrm>
          <a:off x="1475656" y="1916832"/>
          <a:ext cx="6374600" cy="3785744"/>
        </p:xfrm>
        <a:graphic>
          <a:graphicData uri="http://schemas.openxmlformats.org/drawingml/2006/table">
            <a:tbl>
              <a:tblPr firstRow="1" bandRow="1">
                <a:effectLst>
                  <a:outerShdw blurRad="8255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3187300"/>
                <a:gridCol w="3187300"/>
              </a:tblGrid>
              <a:tr h="343091">
                <a:tc>
                  <a:txBody>
                    <a:bodyPr/>
                    <a:lstStyle/>
                    <a:p>
                      <a:r>
                        <a:rPr lang="sk-SK" sz="1700" noProof="0" dirty="0" smtClean="0"/>
                        <a:t>Názov údajovej </a:t>
                      </a:r>
                      <a:r>
                        <a:rPr lang="sk-SK" sz="1700" noProof="0" dirty="0" err="1" smtClean="0"/>
                        <a:t>sády</a:t>
                      </a:r>
                      <a:endParaRPr lang="sk-SK" sz="1700" noProof="0" dirty="0"/>
                    </a:p>
                  </a:txBody>
                  <a:tcPr marL="84598" marR="84598" marT="42299" marB="42299"/>
                </a:tc>
                <a:tc>
                  <a:txBody>
                    <a:bodyPr/>
                    <a:lstStyle/>
                    <a:p>
                      <a:r>
                        <a:rPr lang="sk-SK" sz="1700" noProof="0" dirty="0" smtClean="0"/>
                        <a:t>Adresné body</a:t>
                      </a:r>
                      <a:endParaRPr lang="sk-SK" sz="1700" noProof="0" dirty="0"/>
                    </a:p>
                  </a:txBody>
                  <a:tcPr marL="84598" marR="84598" marT="42299" marB="42299"/>
                </a:tc>
              </a:tr>
              <a:tr h="1118510">
                <a:tc>
                  <a:txBody>
                    <a:bodyPr/>
                    <a:lstStyle/>
                    <a:p>
                      <a:r>
                        <a:rPr lang="sk-SK" sz="170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Abstrakt</a:t>
                      </a:r>
                      <a:endParaRPr lang="sk-SK" sz="1700" noProof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4598" marR="84598" marT="42299" marB="42299"/>
                </a:tc>
                <a:tc>
                  <a:txBody>
                    <a:bodyPr/>
                    <a:lstStyle/>
                    <a:p>
                      <a:r>
                        <a:rPr lang="sk-SK" sz="170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Táto</a:t>
                      </a:r>
                      <a:r>
                        <a:rPr lang="sk-SK" sz="1700" baseline="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údajová sadá zahŕňa adresné body z územia Slovenskej republiky s presnosťou…</a:t>
                      </a:r>
                      <a:endParaRPr lang="sk-SK" sz="1700" noProof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4598" marR="84598" marT="42299" marB="42299"/>
                </a:tc>
              </a:tr>
              <a:tr h="343091">
                <a:tc>
                  <a:txBody>
                    <a:bodyPr/>
                    <a:lstStyle/>
                    <a:p>
                      <a:r>
                        <a:rPr lang="sk-SK" sz="170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Zodpovedná organizácia</a:t>
                      </a:r>
                      <a:endParaRPr lang="sk-SK" sz="1700" noProof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4598" marR="84598" marT="42299" marB="42299"/>
                </a:tc>
                <a:tc>
                  <a:txBody>
                    <a:bodyPr/>
                    <a:lstStyle/>
                    <a:p>
                      <a:r>
                        <a:rPr lang="sk-SK" sz="170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Ministerstvo</a:t>
                      </a:r>
                      <a:r>
                        <a:rPr lang="sk-SK" sz="1700" baseline="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vnútra SR</a:t>
                      </a:r>
                      <a:endParaRPr lang="sk-SK" sz="1700" noProof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4598" marR="84598" marT="42299" marB="42299"/>
                </a:tc>
              </a:tr>
              <a:tr h="343091">
                <a:tc>
                  <a:txBody>
                    <a:bodyPr/>
                    <a:lstStyle/>
                    <a:p>
                      <a:r>
                        <a:rPr lang="sk-SK" sz="170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Kontaktný e-mail</a:t>
                      </a:r>
                      <a:endParaRPr lang="sk-SK" sz="1700" noProof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4598" marR="84598" marT="42299" marB="42299"/>
                </a:tc>
                <a:tc>
                  <a:txBody>
                    <a:bodyPr/>
                    <a:lstStyle/>
                    <a:p>
                      <a:r>
                        <a:rPr lang="sk-SK" sz="170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register_adries@minv.sk</a:t>
                      </a:r>
                      <a:endParaRPr lang="sk-SK" sz="1700" noProof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4598" marR="84598" marT="42299" marB="42299"/>
                </a:tc>
              </a:tr>
              <a:tr h="343091">
                <a:tc>
                  <a:txBody>
                    <a:bodyPr/>
                    <a:lstStyle/>
                    <a:p>
                      <a:r>
                        <a:rPr lang="sk-SK" sz="170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Dátum poslednej revízie</a:t>
                      </a:r>
                      <a:endParaRPr lang="sk-SK" sz="1700" noProof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4598" marR="84598" marT="42299" marB="42299"/>
                </a:tc>
                <a:tc>
                  <a:txBody>
                    <a:bodyPr/>
                    <a:lstStyle/>
                    <a:p>
                      <a:r>
                        <a:rPr lang="sk-SK" sz="170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10. 6. 2014</a:t>
                      </a:r>
                      <a:endParaRPr lang="sk-SK" sz="1700" noProof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4598" marR="84598" marT="42299" marB="42299"/>
                </a:tc>
              </a:tr>
              <a:tr h="343091">
                <a:tc>
                  <a:txBody>
                    <a:bodyPr/>
                    <a:lstStyle/>
                    <a:p>
                      <a:r>
                        <a:rPr lang="sk-SK" sz="170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Odpovedajúca mierka (1</a:t>
                      </a:r>
                      <a:r>
                        <a:rPr lang="sk-SK" sz="1700" baseline="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: )</a:t>
                      </a:r>
                      <a:endParaRPr lang="sk-SK" sz="1700" noProof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4598" marR="84598" marT="42299" marB="42299"/>
                </a:tc>
                <a:tc>
                  <a:txBody>
                    <a:bodyPr/>
                    <a:lstStyle/>
                    <a:p>
                      <a:r>
                        <a:rPr lang="sk-SK" sz="170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5 000</a:t>
                      </a:r>
                      <a:endParaRPr lang="sk-SK" sz="1700" noProof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4598" marR="84598" marT="42299" marB="42299"/>
                </a:tc>
              </a:tr>
              <a:tr h="601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Obmedzenia prístupu a použitia</a:t>
                      </a:r>
                    </a:p>
                  </a:txBody>
                  <a:tcPr marL="84598" marR="84598" marT="42299" marB="42299"/>
                </a:tc>
                <a:tc>
                  <a:txBody>
                    <a:bodyPr/>
                    <a:lstStyle/>
                    <a:p>
                      <a:r>
                        <a:rPr lang="sk-SK" sz="170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 súhlasom, na základe zmluvy</a:t>
                      </a:r>
                      <a:endParaRPr lang="sk-SK" sz="1700" noProof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4598" marR="84598" marT="42299" marB="42299"/>
                </a:tc>
              </a:tr>
              <a:tr h="343091">
                <a:tc>
                  <a:txBody>
                    <a:bodyPr/>
                    <a:lstStyle/>
                    <a:p>
                      <a:r>
                        <a:rPr lang="sk-SK" sz="170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Typ priestorovej reprezentácie</a:t>
                      </a:r>
                      <a:endParaRPr lang="sk-SK" sz="1700" noProof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4598" marR="84598" marT="42299" marB="42299"/>
                </a:tc>
                <a:tc>
                  <a:txBody>
                    <a:bodyPr/>
                    <a:lstStyle/>
                    <a:p>
                      <a:r>
                        <a:rPr lang="sk-SK" sz="170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vektor</a:t>
                      </a:r>
                      <a:endParaRPr lang="sk-SK" sz="1700" noProof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84598" marR="84598" marT="42299" marB="4229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493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944563"/>
            <a:ext cx="7772400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1600" dirty="0"/>
              <a:t>Sprístupnenie údajov </a:t>
            </a:r>
            <a:endParaRPr lang="en-GB" sz="1800" dirty="0" smtClean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5C9AE2C-788D-4C94-808E-3C01C6017A8B}" type="slidenum">
              <a:rPr lang="sk-SK"/>
              <a:pPr/>
              <a:t>8</a:t>
            </a:fld>
            <a:endParaRPr lang="sk-SK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188" y="1573213"/>
            <a:ext cx="8058150" cy="4592091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Vytvorenie </a:t>
            </a:r>
            <a:r>
              <a:rPr lang="sk-SK" dirty="0"/>
              <a:t>zobrazovacej služby (WMS) s adresnými </a:t>
            </a:r>
            <a:r>
              <a:rPr lang="sk-SK" dirty="0" smtClean="0"/>
              <a:t>bodmi</a:t>
            </a:r>
            <a:endParaRPr lang="en-US" dirty="0"/>
          </a:p>
          <a:p>
            <a:r>
              <a:rPr lang="en-US" dirty="0" err="1" smtClean="0"/>
              <a:t>Postaven</a:t>
            </a:r>
            <a:r>
              <a:rPr lang="sk-SK" dirty="0" smtClean="0"/>
              <a:t>á na báze OGC WMS 1.3.0</a:t>
            </a:r>
          </a:p>
          <a:p>
            <a:r>
              <a:rPr lang="sk-SK" dirty="0" smtClean="0"/>
              <a:t>Doplnené rozšírenia definované v Technických návodoch pre zobrazovacie služby verzia 3.11</a:t>
            </a:r>
          </a:p>
          <a:p>
            <a:r>
              <a:rPr lang="sk-SK" dirty="0" smtClean="0"/>
              <a:t>Obmedzenie zobrazenia údajov na báze mierky</a:t>
            </a:r>
          </a:p>
          <a:p>
            <a:r>
              <a:rPr lang="sk-SK" dirty="0" smtClean="0"/>
              <a:t>Podporované súradnicové systémy SJTSK, ETRS89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en-US" dirty="0" smtClean="0"/>
          </a:p>
        </p:txBody>
      </p:sp>
      <p:pic>
        <p:nvPicPr>
          <p:cNvPr id="1026" name="Picture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75322"/>
            <a:ext cx="5678326" cy="428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75" y="2272446"/>
            <a:ext cx="6243719" cy="388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632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944563"/>
            <a:ext cx="7772400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1600" dirty="0"/>
              <a:t>Sprístupnenie údajov </a:t>
            </a:r>
            <a:endParaRPr lang="en-GB" sz="1800" dirty="0" smtClean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5C9AE2C-788D-4C94-808E-3C01C6017A8B}" type="slidenum">
              <a:rPr lang="sk-SK"/>
              <a:pPr/>
              <a:t>9</a:t>
            </a:fld>
            <a:endParaRPr lang="sk-SK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188" y="1573213"/>
            <a:ext cx="7561212" cy="3940175"/>
          </a:xfrm>
        </p:spPr>
        <p:txBody>
          <a:bodyPr/>
          <a:lstStyle/>
          <a:p>
            <a:r>
              <a:rPr lang="sk-SK" dirty="0" smtClean="0"/>
              <a:t>Vytvorenie </a:t>
            </a:r>
            <a:r>
              <a:rPr lang="sk-SK" dirty="0"/>
              <a:t>sťahovacej služby pre údaje adresných </a:t>
            </a:r>
            <a:r>
              <a:rPr lang="sk-SK" dirty="0" smtClean="0"/>
              <a:t>bodov</a:t>
            </a:r>
          </a:p>
          <a:p>
            <a:r>
              <a:rPr lang="sk-SK" dirty="0" smtClean="0"/>
              <a:t>Základné ukladanie údajov na báze kanálov Atom</a:t>
            </a:r>
          </a:p>
          <a:p>
            <a:r>
              <a:rPr lang="sk-SK" dirty="0" smtClean="0"/>
              <a:t>Údaje uložené v INSPIRE GML v súlade s GML aplikačnou schémou pre Adresy</a:t>
            </a:r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496" y="3284984"/>
            <a:ext cx="4556782" cy="3024336"/>
          </a:xfrm>
          <a:prstGeom prst="rect">
            <a:avLst/>
          </a:prstGeom>
        </p:spPr>
      </p:pic>
      <p:pic>
        <p:nvPicPr>
          <p:cNvPr id="2050" name="Picture 5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9" r="978"/>
          <a:stretch/>
        </p:blipFill>
        <p:spPr bwMode="auto">
          <a:xfrm>
            <a:off x="1630135" y="2132856"/>
            <a:ext cx="5523318" cy="43204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69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v_template">
  <a:themeElements>
    <a:clrScheme name="MV_PPT_template 1">
      <a:dk1>
        <a:srgbClr val="B8C3D1"/>
      </a:dk1>
      <a:lt1>
        <a:srgbClr val="FFFFFF"/>
      </a:lt1>
      <a:dk2>
        <a:srgbClr val="22345E"/>
      </a:dk2>
      <a:lt2>
        <a:srgbClr val="FFFFFF"/>
      </a:lt2>
      <a:accent1>
        <a:srgbClr val="738292"/>
      </a:accent1>
      <a:accent2>
        <a:srgbClr val="E4E763"/>
      </a:accent2>
      <a:accent3>
        <a:srgbClr val="ABAEB6"/>
      </a:accent3>
      <a:accent4>
        <a:srgbClr val="DADADA"/>
      </a:accent4>
      <a:accent5>
        <a:srgbClr val="BCC1C7"/>
      </a:accent5>
      <a:accent6>
        <a:srgbClr val="CFD159"/>
      </a:accent6>
      <a:hlink>
        <a:srgbClr val="EF4136"/>
      </a:hlink>
      <a:folHlink>
        <a:srgbClr val="E2E7EB"/>
      </a:folHlink>
    </a:clrScheme>
    <a:fontScheme name="MV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V_PPT_template 1">
        <a:dk1>
          <a:srgbClr val="B8C3D1"/>
        </a:dk1>
        <a:lt1>
          <a:srgbClr val="FFFFFF"/>
        </a:lt1>
        <a:dk2>
          <a:srgbClr val="22345E"/>
        </a:dk2>
        <a:lt2>
          <a:srgbClr val="FFFFFF"/>
        </a:lt2>
        <a:accent1>
          <a:srgbClr val="738292"/>
        </a:accent1>
        <a:accent2>
          <a:srgbClr val="E4E763"/>
        </a:accent2>
        <a:accent3>
          <a:srgbClr val="ABAEB6"/>
        </a:accent3>
        <a:accent4>
          <a:srgbClr val="DADADA"/>
        </a:accent4>
        <a:accent5>
          <a:srgbClr val="BCC1C7"/>
        </a:accent5>
        <a:accent6>
          <a:srgbClr val="CFD159"/>
        </a:accent6>
        <a:hlink>
          <a:srgbClr val="EF4136"/>
        </a:hlink>
        <a:folHlink>
          <a:srgbClr val="E2E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V_PPT_template 2">
        <a:dk1>
          <a:srgbClr val="B8C3D1"/>
        </a:dk1>
        <a:lt1>
          <a:srgbClr val="FFFFFF"/>
        </a:lt1>
        <a:dk2>
          <a:srgbClr val="B8C3D1"/>
        </a:dk2>
        <a:lt2>
          <a:srgbClr val="FFFFFF"/>
        </a:lt2>
        <a:accent1>
          <a:srgbClr val="738292"/>
        </a:accent1>
        <a:accent2>
          <a:srgbClr val="A5A5A5"/>
        </a:accent2>
        <a:accent3>
          <a:srgbClr val="D8DEE5"/>
        </a:accent3>
        <a:accent4>
          <a:srgbClr val="DADADA"/>
        </a:accent4>
        <a:accent5>
          <a:srgbClr val="BCC1C7"/>
        </a:accent5>
        <a:accent6>
          <a:srgbClr val="959595"/>
        </a:accent6>
        <a:hlink>
          <a:srgbClr val="939393"/>
        </a:hlink>
        <a:folHlink>
          <a:srgbClr val="E2E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V_PPT_template 3">
        <a:dk1>
          <a:srgbClr val="B8C3D1"/>
        </a:dk1>
        <a:lt1>
          <a:srgbClr val="B8C3D1"/>
        </a:lt1>
        <a:dk2>
          <a:srgbClr val="22345E"/>
        </a:dk2>
        <a:lt2>
          <a:srgbClr val="FFFFFF"/>
        </a:lt2>
        <a:accent1>
          <a:srgbClr val="E2E7EB"/>
        </a:accent1>
        <a:accent2>
          <a:srgbClr val="E4E763"/>
        </a:accent2>
        <a:accent3>
          <a:srgbClr val="ABAEB6"/>
        </a:accent3>
        <a:accent4>
          <a:srgbClr val="9DA6B2"/>
        </a:accent4>
        <a:accent5>
          <a:srgbClr val="EEF1F3"/>
        </a:accent5>
        <a:accent6>
          <a:srgbClr val="CFD159"/>
        </a:accent6>
        <a:hlink>
          <a:srgbClr val="22345E"/>
        </a:hlink>
        <a:folHlink>
          <a:srgbClr val="E2E7E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mv_template</Template>
  <TotalTime>0</TotalTime>
  <Words>438</Words>
  <Application>Microsoft Office PowerPoint</Application>
  <PresentationFormat>On-screen Show (4:3)</PresentationFormat>
  <Paragraphs>118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mv_template</vt:lpstr>
      <vt:lpstr>REGISTER ADRIES – REFERENČNÝ REGISTER FYZICKÝCH ADRIES A JEHO VZŤAH K INSPIRE  Sekcia informatiky, telekomunikácií a bezpečnosti MV SR  </vt:lpstr>
      <vt:lpstr>INSPIRE a Adresa</vt:lpstr>
      <vt:lpstr>Implementácia INSPIRE v registri adries</vt:lpstr>
      <vt:lpstr>Úprava údajového modelu</vt:lpstr>
      <vt:lpstr>Vytvoriť metaúdaje pre RA znamená prečítať a aplikovať veľa INSPIRE a ISO dokumentov…</vt:lpstr>
      <vt:lpstr>... ale na konci musí byť efektívne riešenie...</vt:lpstr>
      <vt:lpstr>Výsledok?</vt:lpstr>
      <vt:lpstr>Sprístupnenie údajov </vt:lpstr>
      <vt:lpstr>Sprístupnenie údajov </vt:lpstr>
      <vt:lpstr>Sprístupnenie údajov </vt:lpstr>
      <vt:lpstr>Register adries - referenčný register fyzických adries a jeho vzťah k INSPIRE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2012-02-20T12:14:03Z</dcterms:created>
  <dcterms:modified xsi:type="dcterms:W3CDTF">2014-06-24T14:27:54Z</dcterms:modified>
</cp:coreProperties>
</file>